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IBM Plex Sans KR" panose="020B0600000101010101" charset="-127"/>
      <p:regular r:id="rId28"/>
      <p:bold r:id="rId29"/>
    </p:embeddedFont>
    <p:embeddedFont>
      <p:font typeface="IBM Plex Sans KR Medium" panose="020B0600000101010101" charset="-127"/>
      <p:regular r:id="rId30"/>
      <p:bold r:id="rId31"/>
    </p:embeddedFont>
    <p:embeddedFont>
      <p:font typeface="Bebas Neue" panose="020B0606020202050201" pitchFamily="34" charset="0"/>
      <p:regular r:id="rId32"/>
    </p:embeddedFont>
    <p:embeddedFont>
      <p:font typeface="Monoton" panose="020B0600000101010101" charset="0"/>
      <p:regular r:id="rId33"/>
    </p:embeddedFont>
    <p:embeddedFont>
      <p:font typeface="Russo One" panose="020B0600000101010101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ef876d53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ef876d53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ef876d53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ef876d53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ef876d53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ef876d53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f876d53f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ef876d53f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ef876d53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ef876d53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ef876d53f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ef876d53f_9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ef876d53f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ef876d53f_9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ef876d53f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ef876d53f_9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ef876d53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ef876d53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ef876d53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ef876d53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ef876d53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ef876d53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ef876d53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ef876d53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ef876d53f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ef876d53f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f876d53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ef876d53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ef876d53f_9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ef876d53f_9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ef876d53f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ef876d53f_9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ef876d53f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ef876d53f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ef876d53f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ef876d53f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ef876d5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ef876d5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ef876d53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ef876d53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ef876d5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ef876d5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ef876d53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ef876d53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ef876d53f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ef876d53f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ef876d53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ef876d53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5400000" flipH="1">
            <a:off x="4578357" y="194332"/>
            <a:ext cx="5140962" cy="4752324"/>
          </a:xfrm>
          <a:prstGeom prst="flowChartDocument">
            <a:avLst/>
          </a:prstGeom>
          <a:solidFill>
            <a:srgbClr val="EF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95125" y="582050"/>
            <a:ext cx="2967300" cy="1180500"/>
          </a:xfrm>
          <a:prstGeom prst="rect">
            <a:avLst/>
          </a:prstGeom>
          <a:noFill/>
          <a:ln>
            <a:noFill/>
          </a:ln>
          <a:effectLst>
            <a:outerShdw blurRad="71438" dist="28575" dir="2280000" algn="bl" rotWithShape="0">
              <a:srgbClr val="93C47D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>
                <a:solidFill>
                  <a:srgbClr val="EFF3FF"/>
                </a:solidFill>
                <a:latin typeface="Monoton"/>
                <a:ea typeface="Monoton"/>
                <a:cs typeface="Monoton"/>
                <a:sym typeface="Monoton"/>
              </a:rPr>
              <a:t>LEG</a:t>
            </a:r>
            <a:endParaRPr sz="7000">
              <a:solidFill>
                <a:srgbClr val="EFF3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50577" y="3881638"/>
            <a:ext cx="2341500" cy="4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6D7A8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1203김나연 1212 양승우</a:t>
            </a:r>
            <a:endParaRPr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18176" y="1662350"/>
            <a:ext cx="3613800" cy="554100"/>
          </a:xfrm>
          <a:prstGeom prst="rect">
            <a:avLst/>
          </a:prstGeom>
          <a:noFill/>
          <a:ln>
            <a:noFill/>
          </a:ln>
          <a:effectLst>
            <a:outerShdw blurRad="71438" dist="28575" dir="2280000" algn="bl" rotWithShape="0">
              <a:srgbClr val="B6D7A8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Laboratory Equipment Guide</a:t>
            </a:r>
            <a:r>
              <a:rPr lang="ko" sz="13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300">
              <a:solidFill>
                <a:srgbClr val="EFF3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855975" y="2252975"/>
            <a:ext cx="60900" cy="1584900"/>
            <a:chOff x="855975" y="2252975"/>
            <a:chExt cx="60900" cy="1584900"/>
          </a:xfrm>
        </p:grpSpPr>
        <p:sp>
          <p:nvSpPr>
            <p:cNvPr id="59" name="Google Shape;59;p13"/>
            <p:cNvSpPr/>
            <p:nvPr/>
          </p:nvSpPr>
          <p:spPr>
            <a:xfrm>
              <a:off x="855975" y="2252975"/>
              <a:ext cx="60900" cy="60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EFF3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B6D7A8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55975" y="3776975"/>
              <a:ext cx="60900" cy="60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EFF3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B6D7A8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" name="Google Shape;61;p13"/>
            <p:cNvCxnSpPr>
              <a:stCxn id="59" idx="0"/>
              <a:endCxn id="60" idx="4"/>
            </p:cNvCxnSpPr>
            <p:nvPr/>
          </p:nvCxnSpPr>
          <p:spPr>
            <a:xfrm>
              <a:off x="886425" y="2252975"/>
              <a:ext cx="0" cy="1584900"/>
            </a:xfrm>
            <a:prstGeom prst="straightConnector1">
              <a:avLst/>
            </a:prstGeom>
            <a:noFill/>
            <a:ln w="19050" cap="flat" cmpd="sng">
              <a:solidFill>
                <a:srgbClr val="EFF3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B6D7A8">
                  <a:alpha val="50000"/>
                </a:srgbClr>
              </a:outerShdw>
            </a:effectLst>
          </p:spPr>
        </p:cxnSp>
      </p:grp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-706175"/>
            <a:ext cx="39954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3119050"/>
            <a:ext cx="3995400" cy="3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2073600" y="1590875"/>
            <a:ext cx="4996800" cy="2310000"/>
          </a:xfrm>
          <a:prstGeom prst="roundRect">
            <a:avLst>
              <a:gd name="adj" fmla="val 10604"/>
            </a:avLst>
          </a:prstGeom>
          <a:solidFill>
            <a:srgbClr val="0E1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850" y="1876425"/>
            <a:ext cx="4260300" cy="62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825" y="2795000"/>
            <a:ext cx="2945032" cy="5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모델 SAVE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501900" y="1048150"/>
            <a:ext cx="21402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모델을 pth 파일로 저장</a:t>
            </a:r>
            <a:endParaRPr sz="2187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1662900" y="708225"/>
            <a:ext cx="5818200" cy="3999000"/>
          </a:xfrm>
          <a:prstGeom prst="roundRect">
            <a:avLst>
              <a:gd name="adj" fmla="val 10737"/>
            </a:avLst>
          </a:pr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l="2114" t="-950" b="1960"/>
          <a:stretch/>
        </p:blipFill>
        <p:spPr>
          <a:xfrm>
            <a:off x="2150650" y="833850"/>
            <a:ext cx="4842695" cy="37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모식도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703650" y="1915800"/>
            <a:ext cx="7746900" cy="1825200"/>
          </a:xfrm>
          <a:prstGeom prst="roundRect">
            <a:avLst>
              <a:gd name="adj" fmla="val 10604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825" y="2037825"/>
            <a:ext cx="656272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1"/>
          </p:nvPr>
        </p:nvSpPr>
        <p:spPr>
          <a:xfrm>
            <a:off x="888688" y="1253875"/>
            <a:ext cx="7299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flask  Python  Imaging Library(PIL)  pytorch  os 등의 필요한 라이브러리 다운로드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558950" y="740600"/>
            <a:ext cx="4731600" cy="3951600"/>
          </a:xfrm>
          <a:prstGeom prst="roundRect">
            <a:avLst>
              <a:gd name="adj" fmla="val 10604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5906900" y="1176800"/>
            <a:ext cx="27525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사용자가 입력한 사진을 변환하는 transform 정의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저장된 pth 파일을 load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transform을 이용해 이미지 전처리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모델 예측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예측값 변환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25" y="975563"/>
            <a:ext cx="3968975" cy="34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2255700" y="1024550"/>
            <a:ext cx="4632600" cy="2259900"/>
          </a:xfrm>
          <a:prstGeom prst="roundRect">
            <a:avLst>
              <a:gd name="adj" fmla="val 13088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꾸미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2298750" y="3421425"/>
            <a:ext cx="44832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ko" sz="162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html 문서의 스타일을  꾸미기 위한 css(Cascading Style Sheets) 파일을 불러옴</a:t>
            </a:r>
            <a:endParaRPr sz="162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38" y="1360575"/>
            <a:ext cx="4212125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558950" y="880075"/>
            <a:ext cx="4632600" cy="3477300"/>
          </a:xfrm>
          <a:prstGeom prst="roundRect">
            <a:avLst>
              <a:gd name="adj" fmla="val 13088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5579725" y="1471550"/>
            <a:ext cx="3134700" cy="20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 파일 업로드 확인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업로드 되었으면 static/uploads 파일에 저장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static/uploads 파일이 없다면 생성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50024" b="55205"/>
          <a:stretch/>
        </p:blipFill>
        <p:spPr>
          <a:xfrm>
            <a:off x="712938" y="1433525"/>
            <a:ext cx="4324624" cy="2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558950" y="880075"/>
            <a:ext cx="4632600" cy="3477300"/>
          </a:xfrm>
          <a:prstGeom prst="roundRect">
            <a:avLst>
              <a:gd name="adj" fmla="val 13088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5579725" y="1471550"/>
            <a:ext cx="3134700" cy="20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 파일 업로드 확인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업로드 되었으면 static/uploads 파일에 저장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static/uploads 파일이 없다면 생성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r="50024" b="55205"/>
          <a:stretch/>
        </p:blipFill>
        <p:spPr>
          <a:xfrm>
            <a:off x="712938" y="1433525"/>
            <a:ext cx="4324624" cy="2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722250" y="692913"/>
            <a:ext cx="7547100" cy="2469900"/>
          </a:xfrm>
          <a:prstGeom prst="roundRect">
            <a:avLst>
              <a:gd name="adj" fmla="val 13088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python 코드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722250" y="3171000"/>
            <a:ext cx="75471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정의된 모델 예측 함수에서 예측된 클래스를 반환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신뢰도에 따라 반환된 클래스 숫자에 맞춰 클래스 이름으로 변환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예측 신뢰도가 낮거나 에러가 발생한다면 업데이트 되지 않았음을 알리도록 함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이미지가 업로드 되지 않았다면 메인 페이지로 다시 돌아가도록 수정static/uploads 파일이 없다면 생성</a:t>
            </a:r>
            <a:endParaRPr sz="14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t="45675" r="1136"/>
          <a:stretch/>
        </p:blipFill>
        <p:spPr>
          <a:xfrm>
            <a:off x="1195538" y="763275"/>
            <a:ext cx="6600525" cy="2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3350"/>
            <a:ext cx="6238748" cy="1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600" y="2547525"/>
            <a:ext cx="5215702" cy="24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7867225" y="2495550"/>
            <a:ext cx="615000" cy="243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439900" y="2495550"/>
            <a:ext cx="392400" cy="243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30"/>
          <p:cNvCxnSpPr>
            <a:endCxn id="225" idx="0"/>
          </p:cNvCxnSpPr>
          <p:nvPr/>
        </p:nvCxnSpPr>
        <p:spPr>
          <a:xfrm>
            <a:off x="5951700" y="1147650"/>
            <a:ext cx="2684400" cy="1347900"/>
          </a:xfrm>
          <a:prstGeom prst="bent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" name="Google Shape;227;p30"/>
          <p:cNvCxnSpPr>
            <a:endCxn id="224" idx="0"/>
          </p:cNvCxnSpPr>
          <p:nvPr/>
        </p:nvCxnSpPr>
        <p:spPr>
          <a:xfrm>
            <a:off x="5951725" y="1268250"/>
            <a:ext cx="2223000" cy="1227300"/>
          </a:xfrm>
          <a:prstGeom prst="bent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30"/>
          <p:cNvSpPr/>
          <p:nvPr/>
        </p:nvSpPr>
        <p:spPr>
          <a:xfrm>
            <a:off x="3957000" y="2796425"/>
            <a:ext cx="1623300" cy="875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30"/>
          <p:cNvCxnSpPr>
            <a:endCxn id="228" idx="0"/>
          </p:cNvCxnSpPr>
          <p:nvPr/>
        </p:nvCxnSpPr>
        <p:spPr>
          <a:xfrm>
            <a:off x="2600250" y="1688525"/>
            <a:ext cx="2168400" cy="1107900"/>
          </a:xfrm>
          <a:prstGeom prst="bent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30"/>
          <p:cNvSpPr/>
          <p:nvPr/>
        </p:nvSpPr>
        <p:spPr>
          <a:xfrm>
            <a:off x="7574125" y="3871500"/>
            <a:ext cx="908100" cy="875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0"/>
          <p:cNvCxnSpPr>
            <a:endCxn id="230" idx="0"/>
          </p:cNvCxnSpPr>
          <p:nvPr/>
        </p:nvCxnSpPr>
        <p:spPr>
          <a:xfrm>
            <a:off x="2748775" y="1805100"/>
            <a:ext cx="5279400" cy="2066400"/>
          </a:xfrm>
          <a:prstGeom prst="bentConnector2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2" name="Google Shape;232;p30"/>
          <p:cNvSpPr/>
          <p:nvPr/>
        </p:nvSpPr>
        <p:spPr>
          <a:xfrm>
            <a:off x="3872150" y="3822400"/>
            <a:ext cx="2593500" cy="875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30"/>
          <p:cNvCxnSpPr>
            <a:endCxn id="232" idx="2"/>
          </p:cNvCxnSpPr>
          <p:nvPr/>
        </p:nvCxnSpPr>
        <p:spPr>
          <a:xfrm>
            <a:off x="1932350" y="2399050"/>
            <a:ext cx="1939800" cy="1860900"/>
          </a:xfrm>
          <a:prstGeom prst="bentConnector3">
            <a:avLst>
              <a:gd name="adj1" fmla="val -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4" name="Google Shape;234;p30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5" y="779150"/>
            <a:ext cx="4494799" cy="22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700" y="827975"/>
            <a:ext cx="1974098" cy="2225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 rot="10800000" flipH="1">
            <a:off x="2261025" y="779050"/>
            <a:ext cx="5785500" cy="291600"/>
          </a:xfrm>
          <a:prstGeom prst="bentConnector3">
            <a:avLst>
              <a:gd name="adj1" fmla="val 11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43" name="Google Shape;2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424" y="936700"/>
            <a:ext cx="1990876" cy="2650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1"/>
          <p:cNvCxnSpPr>
            <a:endCxn id="243" idx="1"/>
          </p:cNvCxnSpPr>
          <p:nvPr/>
        </p:nvCxnSpPr>
        <p:spPr>
          <a:xfrm>
            <a:off x="1596724" y="1541146"/>
            <a:ext cx="3287700" cy="720900"/>
          </a:xfrm>
          <a:prstGeom prst="bentConnector3">
            <a:avLst>
              <a:gd name="adj1" fmla="val 8697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45" name="Google Shape;2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200" y="3210975"/>
            <a:ext cx="23658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925" y="3803538"/>
            <a:ext cx="394335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1"/>
          <p:cNvCxnSpPr>
            <a:endCxn id="246" idx="0"/>
          </p:cNvCxnSpPr>
          <p:nvPr/>
        </p:nvCxnSpPr>
        <p:spPr>
          <a:xfrm rot="-5400000" flipH="1">
            <a:off x="1457050" y="2828988"/>
            <a:ext cx="1258800" cy="690300"/>
          </a:xfrm>
          <a:prstGeom prst="bentConnector3">
            <a:avLst>
              <a:gd name="adj1" fmla="val 168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2162275" y="1455300"/>
            <a:ext cx="23415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</a:t>
            </a: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</a:t>
            </a: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</a:t>
            </a: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4. 웹사이트 시연</a:t>
            </a: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-5075" y="3457075"/>
            <a:ext cx="3195600" cy="1686300"/>
          </a:xfrm>
          <a:prstGeom prst="rtTriangle">
            <a:avLst/>
          </a:prstGeom>
          <a:solidFill>
            <a:srgbClr val="EF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F3FF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 rot="10800000">
            <a:off x="4701600" y="225"/>
            <a:ext cx="4442400" cy="2344200"/>
          </a:xfrm>
          <a:prstGeom prst="rtTriangle">
            <a:avLst/>
          </a:prstGeom>
          <a:solidFill>
            <a:srgbClr val="EF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400" y="530637"/>
            <a:ext cx="3453300" cy="2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25" y="1002665"/>
            <a:ext cx="5114975" cy="31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2"/>
          <p:cNvCxnSpPr>
            <a:endCxn id="253" idx="1"/>
          </p:cNvCxnSpPr>
          <p:nvPr/>
        </p:nvCxnSpPr>
        <p:spPr>
          <a:xfrm rot="10800000" flipH="1">
            <a:off x="2133600" y="1585000"/>
            <a:ext cx="3340800" cy="1272000"/>
          </a:xfrm>
          <a:prstGeom prst="bentConnector3">
            <a:avLst>
              <a:gd name="adj1" fmla="val 83493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325" y="2807326"/>
            <a:ext cx="3453299" cy="2098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>
            <a:endCxn id="256" idx="1"/>
          </p:cNvCxnSpPr>
          <p:nvPr/>
        </p:nvCxnSpPr>
        <p:spPr>
          <a:xfrm rot="10800000" flipH="1">
            <a:off x="1671025" y="3856788"/>
            <a:ext cx="3795300" cy="128400"/>
          </a:xfrm>
          <a:prstGeom prst="bentConnector3">
            <a:avLst>
              <a:gd name="adj1" fmla="val 2971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주요 html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2093538"/>
            <a:ext cx="3999515" cy="8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t="40584" b="10234"/>
          <a:stretch/>
        </p:blipFill>
        <p:spPr>
          <a:xfrm>
            <a:off x="4664900" y="2093550"/>
            <a:ext cx="4076700" cy="9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3"/>
          <p:cNvCxnSpPr/>
          <p:nvPr/>
        </p:nvCxnSpPr>
        <p:spPr>
          <a:xfrm>
            <a:off x="4087075" y="2566400"/>
            <a:ext cx="18771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539400" y="705050"/>
            <a:ext cx="8065200" cy="4177200"/>
          </a:xfrm>
          <a:prstGeom prst="roundRect">
            <a:avLst>
              <a:gd name="adj" fmla="val 13088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css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724325" y="815750"/>
            <a:ext cx="79326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전체 페이지 설정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EBBB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2400px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섹션1: 페이지 상단 제목과 배경 이미지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.section1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300px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BBDA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https://i.namu.wiki/i/201jiDFc4ngAAODWXAnJsnjd5BGz83M96VYa_r8WRGmuSRPSW-3zRZxx18lLOMgMFW2UHBnGLomDS8XAcBp5AQ.webp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fixed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7285B7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/* 섹션2: 페이지 안내 내용이 있는 부분 스타일 */</a:t>
            </a:r>
            <a:endParaRPr sz="950">
              <a:solidFill>
                <a:srgbClr val="7285B7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9DA4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.section2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350px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50">
                <a:solidFill>
                  <a:srgbClr val="FFEEAD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" sz="950">
                <a:solidFill>
                  <a:srgbClr val="FFC58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ko" sz="9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FFFFF"/>
              </a:solidFill>
              <a:highlight>
                <a:srgbClr val="00245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  <a:highlight>
                  <a:srgbClr val="002451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539400" y="705050"/>
            <a:ext cx="8065200" cy="4177200"/>
          </a:xfrm>
          <a:prstGeom prst="roundRect">
            <a:avLst>
              <a:gd name="adj" fmla="val 13088"/>
            </a:avLst>
          </a:prstGeom>
          <a:solidFill>
            <a:srgbClr val="0024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웹사이트 제작 -  css 코드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25" y="849825"/>
            <a:ext cx="2210476" cy="2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900" y="849825"/>
            <a:ext cx="1593250" cy="264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150" y="831400"/>
            <a:ext cx="1650414" cy="20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624" y="831400"/>
            <a:ext cx="1682582" cy="24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7">
            <a:alphaModFix/>
          </a:blip>
          <a:srcRect t="56266"/>
          <a:stretch/>
        </p:blipFill>
        <p:spPr>
          <a:xfrm>
            <a:off x="3399700" y="3455850"/>
            <a:ext cx="1936550" cy="11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1125" y="3449677"/>
            <a:ext cx="2210475" cy="13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 rotWithShape="1">
          <a:blip r:embed="rId7">
            <a:alphaModFix/>
          </a:blip>
          <a:srcRect b="42824"/>
          <a:stretch/>
        </p:blipFill>
        <p:spPr>
          <a:xfrm>
            <a:off x="1246700" y="3389925"/>
            <a:ext cx="1650425" cy="128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>
            <a:hlinkClick r:id="rId3"/>
          </p:cNvPr>
          <p:cNvSpPr/>
          <p:nvPr/>
        </p:nvSpPr>
        <p:spPr>
          <a:xfrm>
            <a:off x="3069900" y="1682850"/>
            <a:ext cx="3004200" cy="1473000"/>
          </a:xfrm>
          <a:prstGeom prst="roundRect">
            <a:avLst>
              <a:gd name="adj" fmla="val 10737"/>
            </a:avLst>
          </a:prstGeom>
          <a:solidFill>
            <a:srgbClr val="FEFFFF"/>
          </a:solidFill>
          <a:ln w="9525" cap="flat" cmpd="sng">
            <a:solidFill>
              <a:srgbClr val="1F2C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LEG 접속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4. 웹페이지 시연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 rot="5400000" flipH="1">
            <a:off x="4578357" y="194332"/>
            <a:ext cx="5140962" cy="4752324"/>
          </a:xfrm>
          <a:prstGeom prst="flowChartDocument">
            <a:avLst/>
          </a:prstGeom>
          <a:solidFill>
            <a:srgbClr val="EF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695125" y="582050"/>
            <a:ext cx="2967300" cy="1180500"/>
          </a:xfrm>
          <a:prstGeom prst="rect">
            <a:avLst/>
          </a:prstGeom>
          <a:noFill/>
          <a:ln>
            <a:noFill/>
          </a:ln>
          <a:effectLst>
            <a:outerShdw blurRad="71438" dist="28575" dir="2280000" algn="bl" rotWithShape="0">
              <a:srgbClr val="93C47D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900">
                <a:solidFill>
                  <a:srgbClr val="EFF3FF"/>
                </a:solidFill>
                <a:latin typeface="Monoton"/>
                <a:ea typeface="Monoton"/>
                <a:cs typeface="Monoton"/>
                <a:sym typeface="Monoton"/>
              </a:rPr>
              <a:t>LEG</a:t>
            </a:r>
            <a:endParaRPr sz="7000">
              <a:solidFill>
                <a:srgbClr val="EFF3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95125" y="2298670"/>
            <a:ext cx="2632500" cy="85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6D7A8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9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감사합니다</a:t>
            </a:r>
            <a:endParaRPr sz="39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718176" y="1662350"/>
            <a:ext cx="3613800" cy="554100"/>
          </a:xfrm>
          <a:prstGeom prst="rect">
            <a:avLst/>
          </a:prstGeom>
          <a:noFill/>
          <a:ln>
            <a:noFill/>
          </a:ln>
          <a:effectLst>
            <a:outerShdw blurRad="71438" dist="28575" dir="2280000" algn="bl" rotWithShape="0">
              <a:srgbClr val="B6D7A8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Laboratory Equipment Guide</a:t>
            </a:r>
            <a:r>
              <a:rPr lang="ko" sz="1300">
                <a:solidFill>
                  <a:srgbClr val="EFF3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1300">
              <a:solidFill>
                <a:srgbClr val="EFF3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-706175"/>
            <a:ext cx="39954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37925" y="3119050"/>
            <a:ext cx="3995400" cy="39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5438600" y="416575"/>
            <a:ext cx="17802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?</a:t>
            </a:r>
            <a:endParaRPr sz="250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1478343" y="1174175"/>
            <a:ext cx="2590671" cy="2795148"/>
            <a:chOff x="726450" y="812775"/>
            <a:chExt cx="3027900" cy="3240000"/>
          </a:xfrm>
        </p:grpSpPr>
        <p:sp>
          <p:nvSpPr>
            <p:cNvPr id="79" name="Google Shape;79;p15"/>
            <p:cNvSpPr/>
            <p:nvPr/>
          </p:nvSpPr>
          <p:spPr>
            <a:xfrm>
              <a:off x="726450" y="812775"/>
              <a:ext cx="3027900" cy="3240000"/>
            </a:xfrm>
            <a:prstGeom prst="roundRect">
              <a:avLst>
                <a:gd name="adj" fmla="val 16667"/>
              </a:avLst>
            </a:prstGeom>
            <a:solidFill>
              <a:srgbClr val="EF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6400" y="1148775"/>
              <a:ext cx="2568001" cy="25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1290900" y="761475"/>
            <a:ext cx="6562200" cy="3838500"/>
          </a:xfrm>
          <a:prstGeom prst="roundRect">
            <a:avLst>
              <a:gd name="adj" fmla="val 1073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2" y="863905"/>
            <a:ext cx="5647846" cy="357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 - 제작 계획</a:t>
            </a:r>
            <a:r>
              <a:rPr lang="ko" sz="2400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- </a:t>
            </a: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프로그램 모식도</a:t>
            </a:r>
            <a:endParaRPr sz="2400" b="1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제작 동기 및 목적 - 제작 계획 - 팀원 역할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676550" y="1373400"/>
            <a:ext cx="5801100" cy="23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김나연: back-end 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실험기구 분류 모델 제작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결과 반환 python 코드 작성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양승우: front-end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 flask 웹 제작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            html, css 코드 작성</a:t>
            </a:r>
            <a:endParaRPr sz="2000" b="1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5953750" y="-2550"/>
            <a:ext cx="3190200" cy="5143500"/>
          </a:xfrm>
          <a:prstGeom prst="rect">
            <a:avLst/>
          </a:prstGeom>
          <a:solidFill>
            <a:srgbClr val="1F2C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681375" y="2534925"/>
            <a:ext cx="1695600" cy="1211700"/>
          </a:xfrm>
          <a:prstGeom prst="roundRect">
            <a:avLst>
              <a:gd name="adj" fmla="val 16667"/>
            </a:avLst>
          </a:prstGeom>
          <a:solidFill>
            <a:srgbClr val="EF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189975" y="996275"/>
            <a:ext cx="26136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bing image downloader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데이터셋 구축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40개는 train</a:t>
            </a: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10개는 test</a:t>
            </a: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307177" y="1072486"/>
            <a:ext cx="3695327" cy="2909991"/>
            <a:chOff x="133800" y="570700"/>
            <a:chExt cx="5261750" cy="4515114"/>
          </a:xfrm>
        </p:grpSpPr>
        <p:pic>
          <p:nvPicPr>
            <p:cNvPr id="102" name="Google Shape;10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800" y="570700"/>
              <a:ext cx="5261740" cy="400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800" y="4568875"/>
              <a:ext cx="5261750" cy="5169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317" y="1072476"/>
            <a:ext cx="1515207" cy="29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F2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데이터셋 구축</a:t>
            </a:r>
            <a:endParaRPr sz="2400">
              <a:solidFill>
                <a:srgbClr val="1F2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340625" y="1399550"/>
            <a:ext cx="312300" cy="472500"/>
          </a:xfrm>
          <a:prstGeom prst="downArrow">
            <a:avLst>
              <a:gd name="adj1" fmla="val 3022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802425" y="832050"/>
            <a:ext cx="3921900" cy="3479400"/>
          </a:xfrm>
          <a:prstGeom prst="roundRect">
            <a:avLst>
              <a:gd name="adj" fmla="val 1073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18" y="1225230"/>
            <a:ext cx="1520636" cy="108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81" y="2349982"/>
            <a:ext cx="1395316" cy="9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390" y="1242778"/>
            <a:ext cx="1520681" cy="104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977" y="2349982"/>
            <a:ext cx="1337508" cy="108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t="3799" r="1748"/>
          <a:stretch/>
        </p:blipFill>
        <p:spPr>
          <a:xfrm>
            <a:off x="1134454" y="3322467"/>
            <a:ext cx="1457969" cy="5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6759" y="3319353"/>
            <a:ext cx="1897101" cy="49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053401" y="1190119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141567" y="1225230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659720" y="1225230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659720" y="1737128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103120" y="2775462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623757" y="2306887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113395" y="2819072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593103" y="2819072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103120" y="3295294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038609" y="3271236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504753" y="3271236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3992560" y="3271236"/>
            <a:ext cx="546000" cy="54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데이터셋 구축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404600" y="1257600"/>
            <a:ext cx="3033600" cy="26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정확도가 낮은 사진들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제곽 실험실에서 직접 찍은 사진</a:t>
            </a:r>
            <a:endParaRPr sz="160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6610300" y="1813325"/>
            <a:ext cx="622200" cy="1046400"/>
          </a:xfrm>
          <a:prstGeom prst="downArrow">
            <a:avLst>
              <a:gd name="adj1" fmla="val 46794"/>
              <a:gd name="adj2" fmla="val 619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6765850" y="1876925"/>
            <a:ext cx="3111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ko" sz="12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교</a:t>
            </a:r>
            <a:endParaRPr sz="12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ko" sz="1200">
                <a:solidFill>
                  <a:srgbClr val="1F2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체</a:t>
            </a:r>
            <a:endParaRPr sz="1200">
              <a:solidFill>
                <a:srgbClr val="1F2C1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558950" y="740600"/>
            <a:ext cx="4731600" cy="3951600"/>
          </a:xfrm>
          <a:prstGeom prst="roundRect">
            <a:avLst>
              <a:gd name="adj" fmla="val 10604"/>
            </a:avLst>
          </a:prstGeom>
          <a:solidFill>
            <a:srgbClr val="0E1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953750" y="-2550"/>
            <a:ext cx="3190200" cy="5143500"/>
          </a:xfrm>
          <a:prstGeom prst="rect">
            <a:avLst/>
          </a:prstGeom>
          <a:solidFill>
            <a:srgbClr val="1F2C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5953800" y="1041900"/>
            <a:ext cx="31902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출력 뉴런 수를 9개로 교체</a:t>
            </a:r>
            <a:endParaRPr sz="1600" dirty="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셋을 불러와서 학습</a:t>
            </a:r>
            <a:endParaRPr sz="1600" dirty="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 dirty="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 과정 중 정확도를 높이기 위해 train 데이터셋의 사진들을 좌우 반전한 데이터도 학습함</a:t>
            </a:r>
            <a:endParaRPr sz="2187" dirty="0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F2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CNN모델을 이용한 전이 학습</a:t>
            </a:r>
            <a:endParaRPr sz="2400">
              <a:solidFill>
                <a:srgbClr val="1F2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00" y="837025"/>
            <a:ext cx="3925474" cy="114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0" y="1847984"/>
            <a:ext cx="3925474" cy="270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1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698550" y="1390850"/>
            <a:ext cx="7746900" cy="3209100"/>
          </a:xfrm>
          <a:prstGeom prst="roundRect">
            <a:avLst>
              <a:gd name="adj" fmla="val 10604"/>
            </a:avLst>
          </a:prstGeom>
          <a:solidFill>
            <a:srgbClr val="1424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t="358"/>
          <a:stretch/>
        </p:blipFill>
        <p:spPr>
          <a:xfrm>
            <a:off x="1005550" y="1751014"/>
            <a:ext cx="2391275" cy="239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915" y="1742450"/>
            <a:ext cx="2359904" cy="240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901" y="1742450"/>
            <a:ext cx="2249749" cy="24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52400" y="39275"/>
            <a:ext cx="88494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EFF3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모델 학습 - 모델 학습 결과</a:t>
            </a:r>
            <a:endParaRPr sz="2400">
              <a:solidFill>
                <a:srgbClr val="EFF3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492750" y="825500"/>
            <a:ext cx="78765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EFF3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train 데이터셋을 이용해 학습이 올바르게 진행되었음을 확인했다</a:t>
            </a:r>
            <a:endParaRPr sz="2187">
              <a:solidFill>
                <a:srgbClr val="EFF3FF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화면 슬라이드 쇼(16:9)</PresentationFormat>
  <Paragraphs>99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IBM Plex Sans KR Medium</vt:lpstr>
      <vt:lpstr>Arial</vt:lpstr>
      <vt:lpstr>IBM Plex Sans KR</vt:lpstr>
      <vt:lpstr>Monoton</vt:lpstr>
      <vt:lpstr>Russo One</vt:lpstr>
      <vt:lpstr>Bebas Neue</vt:lpstr>
      <vt:lpstr>Courier New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나연 김</cp:lastModifiedBy>
  <cp:revision>1</cp:revision>
  <dcterms:modified xsi:type="dcterms:W3CDTF">2023-11-27T00:51:36Z</dcterms:modified>
</cp:coreProperties>
</file>